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61" r:id="rId3"/>
    <p:sldId id="260" r:id="rId4"/>
    <p:sldId id="259" r:id="rId5"/>
    <p:sldId id="262" r:id="rId6"/>
    <p:sldId id="277" r:id="rId7"/>
    <p:sldId id="258" r:id="rId8"/>
    <p:sldId id="264" r:id="rId9"/>
    <p:sldId id="266" r:id="rId10"/>
    <p:sldId id="274" r:id="rId11"/>
    <p:sldId id="265" r:id="rId12"/>
    <p:sldId id="267" r:id="rId13"/>
    <p:sldId id="268" r:id="rId14"/>
    <p:sldId id="287" r:id="rId15"/>
    <p:sldId id="269" r:id="rId16"/>
    <p:sldId id="285" r:id="rId17"/>
    <p:sldId id="286" r:id="rId18"/>
    <p:sldId id="288" r:id="rId19"/>
    <p:sldId id="292" r:id="rId20"/>
    <p:sldId id="295" r:id="rId21"/>
    <p:sldId id="296" r:id="rId22"/>
    <p:sldId id="289" r:id="rId23"/>
    <p:sldId id="291" r:id="rId24"/>
    <p:sldId id="294" r:id="rId25"/>
    <p:sldId id="290" r:id="rId26"/>
    <p:sldId id="293" r:id="rId27"/>
    <p:sldId id="282" r:id="rId28"/>
    <p:sldId id="279" r:id="rId29"/>
    <p:sldId id="280" r:id="rId30"/>
    <p:sldId id="275" r:id="rId31"/>
    <p:sldId id="276" r:id="rId32"/>
    <p:sldId id="284" r:id="rId33"/>
    <p:sldId id="283" r:id="rId34"/>
    <p:sldId id="271" r:id="rId35"/>
    <p:sldId id="270" r:id="rId36"/>
    <p:sldId id="273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-203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printerSettings" Target="printerSettings/printerSettings1.bin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22/08/17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22/08/17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22/08/17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22/08/17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22/08/17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22/08/17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22/08/17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22/08/17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22/08/17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22/08/17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22/08/17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hyperlink" Target="http://creativecommons.org/licenses/by-nc-sa/4.0/" TargetMode="Externa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2015.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920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hyperlink" Target="http://martinfowler.com/bliki/BlueGreenDeployment.html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sz="4000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sz="4000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Containers and 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the evolution of cloud native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smtClean="0">
                <a:ea typeface="ヒラギノ角ゴ ProN W3" charset="0"/>
                <a:cs typeface="ヒラギノ角ゴ ProN W3" charset="0"/>
              </a:rPr>
              <a:t>Sept 2017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Cloud Native Computing Foundation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new definition of “Cloud Native”</a:t>
            </a:r>
          </a:p>
          <a:p>
            <a:pPr lvl="1"/>
            <a:r>
              <a:rPr lang="en-US" dirty="0" smtClean="0"/>
              <a:t>Container Packaged</a:t>
            </a:r>
          </a:p>
          <a:p>
            <a:pPr lvl="1"/>
            <a:r>
              <a:rPr lang="en-US" dirty="0" smtClean="0"/>
              <a:t>Dynamically Managed</a:t>
            </a:r>
          </a:p>
          <a:p>
            <a:pPr lvl="1"/>
            <a:r>
              <a:rPr lang="en-US" dirty="0" smtClean="0"/>
              <a:t>Micro-Service oriented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425" y="3810203"/>
            <a:ext cx="6506689" cy="2798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686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on top of LXC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Docker</a:t>
            </a:r>
            <a:r>
              <a:rPr lang="en-US" dirty="0" smtClean="0"/>
              <a:t> adds several things to LXC and containerization:</a:t>
            </a:r>
          </a:p>
          <a:p>
            <a:pPr lvl="1"/>
            <a:r>
              <a:rPr lang="en-US" dirty="0" smtClean="0"/>
              <a:t>Copy on write </a:t>
            </a:r>
            <a:r>
              <a:rPr lang="en-US" dirty="0" err="1" smtClean="0"/>
              <a:t>filesystem</a:t>
            </a:r>
            <a:endParaRPr lang="en-US" dirty="0" smtClean="0"/>
          </a:p>
          <a:p>
            <a:pPr lvl="2"/>
            <a:r>
              <a:rPr lang="en-US" dirty="0" smtClean="0"/>
              <a:t>Layered images and the ability to extend machines easily</a:t>
            </a:r>
          </a:p>
          <a:p>
            <a:pPr lvl="1"/>
            <a:r>
              <a:rPr lang="en-US" dirty="0" smtClean="0"/>
              <a:t>Simple textual </a:t>
            </a:r>
            <a:r>
              <a:rPr lang="en-US" dirty="0" err="1" smtClean="0"/>
              <a:t>config</a:t>
            </a:r>
            <a:r>
              <a:rPr lang="en-US" dirty="0" smtClean="0"/>
              <a:t> file</a:t>
            </a:r>
          </a:p>
          <a:p>
            <a:pPr lvl="1"/>
            <a:r>
              <a:rPr lang="en-US" dirty="0" smtClean="0"/>
              <a:t>Portable deployment across machines</a:t>
            </a:r>
          </a:p>
          <a:p>
            <a:pPr lvl="2"/>
            <a:r>
              <a:rPr lang="en-US" dirty="0" smtClean="0"/>
              <a:t>Creating an ecosystem of images</a:t>
            </a:r>
          </a:p>
          <a:p>
            <a:pPr lvl="1"/>
            <a:r>
              <a:rPr lang="en-US" dirty="0" smtClean="0"/>
              <a:t>Application centric</a:t>
            </a:r>
          </a:p>
          <a:p>
            <a:pPr lvl="2"/>
            <a:r>
              <a:rPr lang="en-US" dirty="0" smtClean="0"/>
              <a:t>Each VM is a process (roughly speaking)</a:t>
            </a:r>
          </a:p>
          <a:p>
            <a:pPr lvl="1"/>
            <a:r>
              <a:rPr lang="en-US" dirty="0" smtClean="0"/>
              <a:t>Plus others (auto-build,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675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Docker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i="1" dirty="0" smtClean="0"/>
              <a:t>ecosystem </a:t>
            </a:r>
            <a:r>
              <a:rPr lang="en-US" dirty="0" smtClean="0"/>
              <a:t>has created a </a:t>
            </a:r>
            <a:r>
              <a:rPr lang="en-US" i="1" dirty="0" smtClean="0"/>
              <a:t> network effect</a:t>
            </a:r>
            <a:endParaRPr lang="en-US" dirty="0"/>
          </a:p>
          <a:p>
            <a:r>
              <a:rPr lang="en-US" dirty="0" smtClean="0"/>
              <a:t>Metcalfe’s Law states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value of a telecommunications network is proportional to the square of the number of connected users of the system </a:t>
            </a:r>
          </a:p>
          <a:p>
            <a:r>
              <a:rPr lang="en-US" dirty="0" smtClean="0"/>
              <a:t>There is surely a corollary for ecosystems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6812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</a:t>
            </a:r>
            <a:r>
              <a:rPr lang="en-US" dirty="0" err="1" smtClean="0"/>
              <a:t>Docker</a:t>
            </a:r>
            <a:r>
              <a:rPr lang="en-US" dirty="0" smtClean="0"/>
              <a:t> work?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5400"/>
            <a:ext cx="9144000" cy="476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5312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Dockerfile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034" y="1323220"/>
            <a:ext cx="7504643" cy="474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1986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Some simple </a:t>
            </a:r>
            <a:r>
              <a:rPr lang="en-US" dirty="0" err="1" smtClean="0"/>
              <a:t>Docker</a:t>
            </a:r>
            <a:r>
              <a:rPr lang="en-US" dirty="0" smtClean="0"/>
              <a:t>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apt-get install </a:t>
            </a:r>
            <a:r>
              <a:rPr lang="en-US" dirty="0" err="1" smtClean="0"/>
              <a:t>docker.io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pull </a:t>
            </a:r>
            <a:r>
              <a:rPr lang="en-US" dirty="0" err="1" smtClean="0"/>
              <a:t>ubuntu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run –t –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ubuntu</a:t>
            </a:r>
            <a:r>
              <a:rPr lang="en-US" dirty="0" smtClean="0"/>
              <a:t> /bin/bash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 err="1" smtClean="0"/>
              <a:t>ps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commit </a:t>
            </a:r>
            <a:r>
              <a:rPr lang="en-US" dirty="0" err="1" smtClean="0"/>
              <a:t>funky_freo</a:t>
            </a:r>
            <a:r>
              <a:rPr lang="en-US" dirty="0" smtClean="0"/>
              <a:t> image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 push image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7724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Compose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way of configuring multiple </a:t>
            </a:r>
            <a:r>
              <a:rPr lang="en-US" dirty="0" err="1" smtClean="0"/>
              <a:t>Docker</a:t>
            </a:r>
            <a:r>
              <a:rPr lang="en-US" dirty="0" smtClean="0"/>
              <a:t> containers</a:t>
            </a:r>
          </a:p>
          <a:p>
            <a:pPr lvl="1"/>
            <a:r>
              <a:rPr lang="en-US" dirty="0" smtClean="0"/>
              <a:t>Solves security issues</a:t>
            </a:r>
          </a:p>
          <a:p>
            <a:pPr lvl="2"/>
            <a:r>
              <a:rPr lang="en-US" dirty="0" smtClean="0"/>
              <a:t>Shouldn’t put secrets in </a:t>
            </a:r>
            <a:r>
              <a:rPr lang="en-US" dirty="0" err="1" smtClean="0"/>
              <a:t>Dockerfile</a:t>
            </a:r>
            <a:r>
              <a:rPr lang="en-US" dirty="0" smtClean="0"/>
              <a:t> or </a:t>
            </a:r>
            <a:r>
              <a:rPr lang="en-US" dirty="0" err="1" smtClean="0"/>
              <a:t>Docker</a:t>
            </a:r>
            <a:r>
              <a:rPr lang="en-US" dirty="0" smtClean="0"/>
              <a:t> image</a:t>
            </a:r>
          </a:p>
          <a:p>
            <a:pPr lvl="1"/>
            <a:r>
              <a:rPr lang="en-US" dirty="0" smtClean="0"/>
              <a:t>Manages dependencies between containers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5034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docker-compose.yml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7752" y="1257299"/>
            <a:ext cx="5288154" cy="506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2416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Machine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Manages </a:t>
            </a:r>
            <a:r>
              <a:rPr lang="en-US" dirty="0" err="1" smtClean="0"/>
              <a:t>docker</a:t>
            </a:r>
            <a:r>
              <a:rPr lang="en-US" dirty="0" smtClean="0"/>
              <a:t> servers</a:t>
            </a:r>
          </a:p>
          <a:p>
            <a:pPr lvl="1"/>
            <a:r>
              <a:rPr lang="en-US" dirty="0" smtClean="0"/>
              <a:t>e.g. </a:t>
            </a:r>
            <a:r>
              <a:rPr lang="en-US" dirty="0" err="1" smtClean="0"/>
              <a:t>VirtualBox</a:t>
            </a:r>
            <a:r>
              <a:rPr lang="en-US" dirty="0" smtClean="0"/>
              <a:t>, Amazon, </a:t>
            </a:r>
            <a:r>
              <a:rPr lang="en-US" dirty="0" err="1" smtClean="0"/>
              <a:t>DigitalOcean</a:t>
            </a:r>
            <a:endParaRPr lang="en-US" dirty="0" smtClean="0"/>
          </a:p>
          <a:p>
            <a:pPr lvl="1"/>
            <a:r>
              <a:rPr lang="en-US" dirty="0" smtClean="0"/>
              <a:t>Let’s you start/stop and configure </a:t>
            </a:r>
            <a:r>
              <a:rPr lang="en-US" dirty="0" err="1" smtClean="0"/>
              <a:t>Docker</a:t>
            </a:r>
            <a:r>
              <a:rPr lang="en-US" dirty="0" smtClean="0"/>
              <a:t> to talk to the remote server</a:t>
            </a:r>
          </a:p>
        </p:txBody>
      </p:sp>
    </p:spTree>
    <p:extLst>
      <p:ext uri="{BB962C8B-B14F-4D97-AF65-F5344CB8AC3E}">
        <p14:creationId xmlns:p14="http://schemas.microsoft.com/office/powerpoint/2010/main" val="17811403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229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Containers</a:t>
            </a:r>
          </a:p>
          <a:p>
            <a:r>
              <a:rPr lang="en-US" dirty="0" smtClean="0"/>
              <a:t>History and Approach</a:t>
            </a:r>
          </a:p>
          <a:p>
            <a:r>
              <a:rPr lang="en-US" dirty="0" err="1" smtClean="0"/>
              <a:t>Docker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ecosystem</a:t>
            </a:r>
          </a:p>
          <a:p>
            <a:r>
              <a:rPr lang="en-US" dirty="0" err="1" smtClean="0"/>
              <a:t>PaaS</a:t>
            </a:r>
            <a:r>
              <a:rPr lang="en-US" dirty="0" smtClean="0"/>
              <a:t> in a container model</a:t>
            </a:r>
            <a:endParaRPr lang="en-US" dirty="0"/>
          </a:p>
          <a:p>
            <a:r>
              <a:rPr lang="en-US" dirty="0" smtClean="0"/>
              <a:t>Futures</a:t>
            </a:r>
          </a:p>
        </p:txBody>
      </p:sp>
    </p:spTree>
    <p:extLst>
      <p:ext uri="{BB962C8B-B14F-4D97-AF65-F5344CB8AC3E}">
        <p14:creationId xmlns:p14="http://schemas.microsoft.com/office/powerpoint/2010/main" val="36205020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Orchestration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What does an Operating System do?</a:t>
            </a:r>
          </a:p>
          <a:p>
            <a:pPr lvl="1"/>
            <a:r>
              <a:rPr lang="en-US" sz="2400" dirty="0" smtClean="0"/>
              <a:t>Manages processes</a:t>
            </a:r>
          </a:p>
          <a:p>
            <a:pPr lvl="1"/>
            <a:r>
              <a:rPr lang="en-US" sz="2400" dirty="0" smtClean="0"/>
              <a:t>Co-ordinates the processes access to resources</a:t>
            </a:r>
          </a:p>
          <a:p>
            <a:pPr lvl="2"/>
            <a:r>
              <a:rPr lang="en-US" sz="2000" dirty="0" smtClean="0"/>
              <a:t>CPUs</a:t>
            </a:r>
          </a:p>
          <a:p>
            <a:pPr lvl="2"/>
            <a:r>
              <a:rPr lang="en-US" sz="2000" dirty="0" smtClean="0"/>
              <a:t>Memory</a:t>
            </a:r>
          </a:p>
          <a:p>
            <a:pPr lvl="2"/>
            <a:r>
              <a:rPr lang="en-US" sz="2000" dirty="0" smtClean="0"/>
              <a:t>Disk</a:t>
            </a:r>
          </a:p>
          <a:p>
            <a:pPr lvl="2"/>
            <a:r>
              <a:rPr lang="en-US" sz="2000" dirty="0" smtClean="0"/>
              <a:t>Devices</a:t>
            </a:r>
          </a:p>
          <a:p>
            <a:pPr lvl="1"/>
            <a:r>
              <a:rPr lang="en-US" sz="2400" dirty="0" smtClean="0"/>
              <a:t>Fairness and priority between processes</a:t>
            </a:r>
          </a:p>
        </p:txBody>
      </p:sp>
    </p:spTree>
    <p:extLst>
      <p:ext uri="{BB962C8B-B14F-4D97-AF65-F5344CB8AC3E}">
        <p14:creationId xmlns:p14="http://schemas.microsoft.com/office/powerpoint/2010/main" val="31723567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Datacenter Operating System</a:t>
            </a:r>
            <a:br>
              <a:rPr lang="en-US" dirty="0" smtClean="0"/>
            </a:br>
            <a:r>
              <a:rPr lang="en-US" sz="2700" dirty="0" smtClean="0"/>
              <a:t>aka Container Orchestration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Manages the placement of containers</a:t>
            </a:r>
          </a:p>
          <a:p>
            <a:pPr lvl="1"/>
            <a:r>
              <a:rPr lang="en-US" dirty="0" smtClean="0"/>
              <a:t>Access to resources</a:t>
            </a:r>
          </a:p>
          <a:p>
            <a:pPr lvl="1"/>
            <a:r>
              <a:rPr lang="en-US" dirty="0" smtClean="0"/>
              <a:t>Configuration and networking</a:t>
            </a:r>
          </a:p>
          <a:p>
            <a:pPr lvl="1"/>
            <a:r>
              <a:rPr lang="en-US" dirty="0" smtClean="0"/>
              <a:t>Moves containers</a:t>
            </a:r>
          </a:p>
          <a:p>
            <a:pPr lvl="1"/>
            <a:r>
              <a:rPr lang="en-US" dirty="0" smtClean="0"/>
              <a:t>Load balances across containers</a:t>
            </a:r>
          </a:p>
          <a:p>
            <a:r>
              <a:rPr lang="en-US" dirty="0" smtClean="0"/>
              <a:t>Effectively creating a single OS across a cloud</a:t>
            </a:r>
          </a:p>
          <a:p>
            <a:pPr lvl="1"/>
            <a:r>
              <a:rPr lang="en-US" dirty="0" smtClean="0"/>
              <a:t>Containers </a:t>
            </a:r>
            <a:r>
              <a:rPr lang="en-US" dirty="0" err="1" smtClean="0"/>
              <a:t>vs</a:t>
            </a:r>
            <a:r>
              <a:rPr lang="en-US" dirty="0" smtClean="0"/>
              <a:t> Processes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8661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Swarm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Manages clusters of </a:t>
            </a:r>
            <a:r>
              <a:rPr lang="en-US" dirty="0" err="1" smtClean="0"/>
              <a:t>Docker</a:t>
            </a:r>
            <a:r>
              <a:rPr lang="en-US" dirty="0" smtClean="0"/>
              <a:t> servers </a:t>
            </a:r>
          </a:p>
          <a:p>
            <a:pPr lvl="1"/>
            <a:r>
              <a:rPr lang="en-US" dirty="0" smtClean="0"/>
              <a:t>Linking with Compose, Machine and </a:t>
            </a:r>
            <a:r>
              <a:rPr lang="en-US" dirty="0" err="1" smtClean="0"/>
              <a:t>Docker</a:t>
            </a:r>
            <a:endParaRPr lang="en-US" dirty="0" smtClean="0"/>
          </a:p>
          <a:p>
            <a:r>
              <a:rPr lang="en-US" dirty="0" smtClean="0"/>
              <a:t>Service Discovery</a:t>
            </a:r>
          </a:p>
          <a:p>
            <a:r>
              <a:rPr lang="en-US" dirty="0" smtClean="0"/>
              <a:t>Load Balancing</a:t>
            </a:r>
          </a:p>
          <a:p>
            <a:r>
              <a:rPr lang="en-US" dirty="0" smtClean="0"/>
              <a:t>Scaling</a:t>
            </a:r>
          </a:p>
          <a:p>
            <a:r>
              <a:rPr lang="en-US" dirty="0" smtClean="0"/>
              <a:t>Declarative </a:t>
            </a:r>
          </a:p>
          <a:p>
            <a:pPr lvl="1"/>
            <a:r>
              <a:rPr lang="en-US" dirty="0" smtClean="0"/>
              <a:t>i.e. I want 10 versions of this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6970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159" y="1417638"/>
            <a:ext cx="7379368" cy="496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4591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Netflix Titus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2414768"/>
            <a:ext cx="7102195" cy="405376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0400" y="1214438"/>
            <a:ext cx="583194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Running on 5000 </a:t>
            </a:r>
            <a:r>
              <a:rPr lang="en-US" dirty="0"/>
              <a:t>AWS instances (m4.4xlarge and r3.8xlarge</a:t>
            </a:r>
            <a:r>
              <a:rPr lang="en-US" dirty="0" smtClean="0"/>
              <a:t>)</a:t>
            </a:r>
            <a:br>
              <a:rPr lang="en-US" dirty="0" smtClean="0"/>
            </a:br>
            <a:r>
              <a:rPr lang="en-US" dirty="0" smtClean="0"/>
              <a:t>Three regions</a:t>
            </a:r>
          </a:p>
          <a:p>
            <a:r>
              <a:rPr lang="en-US" dirty="0" smtClean="0"/>
              <a:t>10,000 containers running at any time</a:t>
            </a:r>
          </a:p>
          <a:p>
            <a:r>
              <a:rPr lang="en-US" dirty="0" smtClean="0"/>
              <a:t>1,000,000 containers launched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206345" y="6526481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www.infoq.com</a:t>
            </a:r>
            <a:r>
              <a:rPr lang="en-US" sz="1400" dirty="0"/>
              <a:t>/news/2017/07/</a:t>
            </a:r>
            <a:r>
              <a:rPr lang="en-US" sz="1400" dirty="0" err="1"/>
              <a:t>netflix-titus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237981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/>
              <a:t>Kubernetes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5635" y="1600200"/>
            <a:ext cx="3625398" cy="45259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Open Source cluster management of containers</a:t>
            </a:r>
          </a:p>
          <a:p>
            <a:r>
              <a:rPr lang="en-US" sz="2400" dirty="0" smtClean="0"/>
              <a:t>From Google, but separate from the Borg project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0665" y="274637"/>
            <a:ext cx="4520249" cy="5501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1950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KOPS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4638"/>
            <a:ext cx="9144000" cy="584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4172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320" y="1417638"/>
            <a:ext cx="4657223" cy="442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0895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r>
              <a:rPr lang="en-US" dirty="0" smtClean="0"/>
              <a:t> is the codification of the interface between Development and Operations</a:t>
            </a:r>
          </a:p>
          <a:p>
            <a:pPr lvl="1"/>
            <a:r>
              <a:rPr lang="en-US" dirty="0" smtClean="0"/>
              <a:t>Agile </a:t>
            </a:r>
          </a:p>
          <a:p>
            <a:pPr lvl="1"/>
            <a:r>
              <a:rPr lang="en-US" dirty="0" smtClean="0"/>
              <a:t>Repeatable</a:t>
            </a:r>
          </a:p>
          <a:p>
            <a:pPr lvl="1"/>
            <a:r>
              <a:rPr lang="en-US" dirty="0" smtClean="0"/>
              <a:t>Collaborative</a:t>
            </a:r>
          </a:p>
          <a:p>
            <a:pPr lvl="1"/>
            <a:r>
              <a:rPr lang="en-US" dirty="0" smtClean="0"/>
              <a:t>Versioned </a:t>
            </a:r>
          </a:p>
          <a:p>
            <a:pPr lvl="1"/>
            <a:r>
              <a:rPr lang="en-US" dirty="0" smtClean="0"/>
              <a:t>Automated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8594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and </a:t>
            </a:r>
            <a:r>
              <a:rPr lang="en-US" dirty="0" err="1" smtClean="0"/>
              <a:t>DevOps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could be argued strongly that the rise of </a:t>
            </a:r>
            <a:r>
              <a:rPr lang="en-US" dirty="0" err="1" smtClean="0"/>
              <a:t>DevOps</a:t>
            </a:r>
            <a:r>
              <a:rPr lang="en-US" dirty="0" smtClean="0"/>
              <a:t> is tied to the rise of Cloud</a:t>
            </a:r>
          </a:p>
          <a:p>
            <a:pPr lvl="1"/>
            <a:r>
              <a:rPr lang="en-US" dirty="0" smtClean="0"/>
              <a:t>Clear requirement for automated, repeatable configuration and deployment</a:t>
            </a:r>
          </a:p>
          <a:p>
            <a:pPr lvl="1"/>
            <a:r>
              <a:rPr lang="en-US" dirty="0" smtClean="0"/>
              <a:t>Reducing the hardware provisioning time has highlighted the challenges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103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Sharing of resources</a:t>
            </a:r>
            <a:br>
              <a:rPr lang="en-US" dirty="0" smtClean="0"/>
            </a:br>
            <a:r>
              <a:rPr lang="en-US" dirty="0" err="1" smtClean="0"/>
              <a:t>vs</a:t>
            </a:r>
            <a:r>
              <a:rPr lang="en-US" dirty="0" smtClean="0"/>
              <a:t> Isolation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1210235" y="1583765"/>
            <a:ext cx="0" cy="42582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1243107" y="5841999"/>
            <a:ext cx="689983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16200000">
            <a:off x="69777" y="3180700"/>
            <a:ext cx="1587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More isolation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753027" y="5863698"/>
            <a:ext cx="3389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Better resource </a:t>
            </a:r>
            <a:r>
              <a:rPr lang="en-US" b="1" dirty="0" err="1" smtClean="0"/>
              <a:t>utilisation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374588" y="1667443"/>
            <a:ext cx="2267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Dedicated data </a:t>
            </a:r>
            <a:r>
              <a:rPr lang="en-US" dirty="0" err="1" smtClean="0"/>
              <a:t>centre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542987" y="2417490"/>
            <a:ext cx="19382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Dedicated HW/</a:t>
            </a:r>
            <a:br>
              <a:rPr lang="en-US" dirty="0" smtClean="0"/>
            </a:br>
            <a:r>
              <a:rPr lang="en-US" dirty="0" smtClean="0"/>
              <a:t>Shared </a:t>
            </a:r>
            <a:r>
              <a:rPr lang="en-US" dirty="0" err="1" smtClean="0"/>
              <a:t>Datacentre</a:t>
            </a:r>
            <a:endParaRPr lang="en-US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4102079" y="3214003"/>
            <a:ext cx="1095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Virtual </a:t>
            </a:r>
            <a:br>
              <a:rPr lang="en-US" dirty="0" smtClean="0"/>
            </a:br>
            <a:r>
              <a:rPr lang="en-US" dirty="0" smtClean="0"/>
              <a:t>Machines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19439" y="4479976"/>
            <a:ext cx="19944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Shared OS</a:t>
            </a:r>
            <a:br>
              <a:rPr lang="en-US" dirty="0" smtClean="0"/>
            </a:br>
            <a:r>
              <a:rPr lang="en-US" dirty="0" smtClean="0"/>
              <a:t>Separate processes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1537" y="5182381"/>
            <a:ext cx="902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Shared</a:t>
            </a:r>
          </a:p>
          <a:p>
            <a:r>
              <a:rPr lang="en-US" dirty="0" smtClean="0"/>
              <a:t>Process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197251" y="3974492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Containers</a:t>
            </a:r>
          </a:p>
        </p:txBody>
      </p:sp>
    </p:spTree>
    <p:extLst>
      <p:ext uri="{BB962C8B-B14F-4D97-AF65-F5344CB8AC3E}">
        <p14:creationId xmlns:p14="http://schemas.microsoft.com/office/powerpoint/2010/main" val="917189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Kittens </a:t>
            </a:r>
            <a:r>
              <a:rPr lang="en-US" sz="3200" dirty="0" err="1"/>
              <a:t>vs</a:t>
            </a:r>
            <a:r>
              <a:rPr lang="en-US" sz="3200" dirty="0"/>
              <a:t> Cattle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(An unpleasant but effective analogy)</a:t>
            </a:r>
            <a:br>
              <a:rPr lang="en-US" sz="3200" dirty="0" smtClean="0"/>
            </a:b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38718" y="1843364"/>
            <a:ext cx="4850952" cy="27286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879" y="1843364"/>
            <a:ext cx="3512634" cy="3512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7264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 Green Deployment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36" y="1242066"/>
            <a:ext cx="8420264" cy="536316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5999" y="6310427"/>
            <a:ext cx="62622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http://martinfowler.com/bliki/</a:t>
            </a:r>
            <a:r>
              <a:rPr lang="en-US" dirty="0" smtClean="0">
                <a:hlinkClick r:id="rId3"/>
              </a:rPr>
              <a:t>BlueGreenDeployment.html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0304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r>
              <a:rPr lang="en-US" dirty="0" smtClean="0"/>
              <a:t>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Puppet, Chef</a:t>
            </a:r>
          </a:p>
          <a:p>
            <a:pPr lvl="1"/>
            <a:r>
              <a:rPr lang="en-US" dirty="0" smtClean="0"/>
              <a:t>Automated configuration and deployment tools</a:t>
            </a:r>
          </a:p>
          <a:p>
            <a:pPr lvl="1"/>
            <a:r>
              <a:rPr lang="en-US" dirty="0" smtClean="0"/>
              <a:t>Allow complex infrastructures to be re-configured automatically</a:t>
            </a:r>
          </a:p>
          <a:p>
            <a:r>
              <a:rPr lang="en-US" dirty="0" smtClean="0"/>
              <a:t>Vagrant</a:t>
            </a:r>
          </a:p>
          <a:p>
            <a:pPr lvl="1"/>
            <a:r>
              <a:rPr lang="en-US" dirty="0" smtClean="0"/>
              <a:t>Create VMs instantly</a:t>
            </a:r>
          </a:p>
          <a:p>
            <a:r>
              <a:rPr lang="en-US" dirty="0" smtClean="0"/>
              <a:t>Plus many many more!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3592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r>
              <a:rPr lang="en-US" dirty="0" smtClean="0"/>
              <a:t> and </a:t>
            </a:r>
            <a:r>
              <a:rPr lang="en-US" dirty="0" err="1" smtClean="0"/>
              <a:t>Docker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is a key </a:t>
            </a:r>
            <a:r>
              <a:rPr lang="en-US" dirty="0" err="1" smtClean="0"/>
              <a:t>DevOps</a:t>
            </a:r>
            <a:r>
              <a:rPr lang="en-US" dirty="0" smtClean="0"/>
              <a:t> tool</a:t>
            </a:r>
          </a:p>
          <a:p>
            <a:r>
              <a:rPr lang="en-US" dirty="0" smtClean="0"/>
              <a:t>Speeds up the creation of repeatable deployments</a:t>
            </a:r>
          </a:p>
          <a:p>
            <a:r>
              <a:rPr lang="en-US" dirty="0" smtClean="0"/>
              <a:t>Consistency between development, test and production</a:t>
            </a:r>
          </a:p>
          <a:p>
            <a:r>
              <a:rPr lang="en-US" dirty="0" smtClean="0"/>
              <a:t>Versioned repository</a:t>
            </a:r>
          </a:p>
          <a:p>
            <a:r>
              <a:rPr lang="en-US" dirty="0" smtClean="0"/>
              <a:t>Works with Chef, Puppet, </a:t>
            </a:r>
            <a:r>
              <a:rPr lang="en-US" dirty="0" err="1" smtClean="0"/>
              <a:t>etc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9546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Challenges with </a:t>
            </a:r>
            <a:r>
              <a:rPr lang="en-US" dirty="0" err="1" smtClean="0"/>
              <a:t>Docker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and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Networking</a:t>
            </a:r>
          </a:p>
          <a:p>
            <a:pPr lvl="1"/>
            <a:r>
              <a:rPr lang="en-US" dirty="0" smtClean="0"/>
              <a:t>It is very complex to connect different containers, even on a single machine</a:t>
            </a:r>
          </a:p>
          <a:p>
            <a:pPr lvl="2"/>
            <a:r>
              <a:rPr lang="en-US" dirty="0" smtClean="0"/>
              <a:t>Weave Networks</a:t>
            </a:r>
          </a:p>
          <a:p>
            <a:pPr lvl="2"/>
            <a:r>
              <a:rPr lang="en-US" dirty="0" err="1" smtClean="0"/>
              <a:t>SocketPlane</a:t>
            </a:r>
            <a:r>
              <a:rPr lang="en-US" dirty="0" smtClean="0"/>
              <a:t> (bought by </a:t>
            </a:r>
            <a:r>
              <a:rPr lang="en-US" dirty="0" err="1" smtClean="0"/>
              <a:t>Docker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Clustering</a:t>
            </a:r>
          </a:p>
          <a:p>
            <a:pPr lvl="1"/>
            <a:r>
              <a:rPr lang="en-US" dirty="0" err="1" smtClean="0"/>
              <a:t>Docker</a:t>
            </a:r>
            <a:r>
              <a:rPr lang="en-US" dirty="0" smtClean="0"/>
              <a:t> Swarm</a:t>
            </a:r>
          </a:p>
          <a:p>
            <a:pPr lvl="1"/>
            <a:r>
              <a:rPr lang="en-US" dirty="0" smtClean="0"/>
              <a:t>Google </a:t>
            </a:r>
            <a:r>
              <a:rPr lang="en-US" dirty="0" err="1" smtClean="0"/>
              <a:t>Kubernetes</a:t>
            </a:r>
            <a:endParaRPr lang="en-US" dirty="0" smtClean="0"/>
          </a:p>
          <a:p>
            <a:pPr lvl="1"/>
            <a:r>
              <a:rPr lang="en-US" dirty="0" err="1" smtClean="0"/>
              <a:t>CoreOS</a:t>
            </a:r>
            <a:endParaRPr lang="en-US" dirty="0" smtClean="0"/>
          </a:p>
          <a:p>
            <a:pPr lvl="1"/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endParaRPr lang="en-US" dirty="0"/>
          </a:p>
          <a:p>
            <a:r>
              <a:rPr lang="en-US" dirty="0" smtClean="0"/>
              <a:t>Lack of mutable file system</a:t>
            </a:r>
          </a:p>
          <a:p>
            <a:pPr lvl="1"/>
            <a:r>
              <a:rPr lang="en-US" dirty="0" err="1" smtClean="0"/>
              <a:t>Flocker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871818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ecosystem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274" y="1417638"/>
            <a:ext cx="5911725" cy="4433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469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and the Container model</a:t>
            </a:r>
          </a:p>
          <a:p>
            <a:pPr lvl="1"/>
            <a:r>
              <a:rPr lang="en-US" dirty="0" smtClean="0"/>
              <a:t>Lightweight virtualization and repeatability</a:t>
            </a:r>
          </a:p>
          <a:p>
            <a:pPr lvl="1"/>
            <a:r>
              <a:rPr lang="en-US" dirty="0" smtClean="0"/>
              <a:t>Blue Green deployment</a:t>
            </a:r>
          </a:p>
          <a:p>
            <a:pPr lvl="1"/>
            <a:r>
              <a:rPr lang="en-US" dirty="0" smtClean="0"/>
              <a:t>“Warehouse Scale” computing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996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Lightweight Virtualization 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zSystems</a:t>
            </a:r>
            <a:r>
              <a:rPr lang="en-US" dirty="0" smtClean="0"/>
              <a:t> Virtual Servers from late 1990s</a:t>
            </a:r>
          </a:p>
          <a:p>
            <a:pPr lvl="1"/>
            <a:r>
              <a:rPr lang="en-US" sz="2000" dirty="0" smtClean="0"/>
              <a:t>(the mainframe really did do everything first)</a:t>
            </a:r>
          </a:p>
          <a:p>
            <a:r>
              <a:rPr lang="en-US" dirty="0" smtClean="0"/>
              <a:t>Solaris Containers</a:t>
            </a:r>
          </a:p>
          <a:p>
            <a:r>
              <a:rPr lang="en-US" dirty="0" smtClean="0"/>
              <a:t>AIX Workload Partitions</a:t>
            </a:r>
          </a:p>
          <a:p>
            <a:r>
              <a:rPr lang="en-US" dirty="0" smtClean="0"/>
              <a:t>FreeBSD Jail</a:t>
            </a:r>
          </a:p>
          <a:p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658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Container?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lightweight virtual server</a:t>
            </a:r>
          </a:p>
          <a:p>
            <a:pPr lvl="1"/>
            <a:r>
              <a:rPr lang="en-US" dirty="0" smtClean="0"/>
              <a:t>Running within an Operating System</a:t>
            </a:r>
          </a:p>
          <a:p>
            <a:pPr lvl="1"/>
            <a:r>
              <a:rPr lang="en-US" dirty="0" smtClean="0"/>
              <a:t>Providing various levels of isolation and control</a:t>
            </a:r>
          </a:p>
          <a:p>
            <a:pPr lvl="1"/>
            <a:r>
              <a:rPr lang="en-US" dirty="0" smtClean="0"/>
              <a:t>E.g. Disk isolation and control</a:t>
            </a:r>
          </a:p>
          <a:p>
            <a:pPr lvl="1"/>
            <a:r>
              <a:rPr lang="en-US" dirty="0" smtClean="0"/>
              <a:t>Network isolation</a:t>
            </a:r>
          </a:p>
          <a:p>
            <a:pPr lvl="1"/>
            <a:r>
              <a:rPr lang="en-US" dirty="0" smtClean="0"/>
              <a:t>CPU and memory controls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579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Containers at Google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Every </a:t>
            </a:r>
            <a:r>
              <a:rPr lang="en-US" sz="2800" dirty="0" err="1" smtClean="0"/>
              <a:t>GMail</a:t>
            </a:r>
            <a:r>
              <a:rPr lang="en-US" sz="2800" dirty="0" smtClean="0"/>
              <a:t> session is a container</a:t>
            </a:r>
          </a:p>
          <a:p>
            <a:pPr lvl="1"/>
            <a:r>
              <a:rPr lang="en-US" sz="2400" dirty="0" smtClean="0"/>
              <a:t>Try doing an export and then searching your email </a:t>
            </a:r>
            <a:r>
              <a:rPr lang="en-US" sz="2400" dirty="0" smtClean="0">
                <a:sym typeface="Wingdings"/>
              </a:rPr>
              <a:t></a:t>
            </a:r>
          </a:p>
          <a:p>
            <a:r>
              <a:rPr lang="en-US" sz="2800" dirty="0" smtClean="0"/>
              <a:t>“Everything runs in a container”</a:t>
            </a:r>
          </a:p>
          <a:p>
            <a:r>
              <a:rPr lang="en-US" sz="2800" b="1" dirty="0" smtClean="0"/>
              <a:t>2 billion</a:t>
            </a:r>
            <a:r>
              <a:rPr lang="en-US" sz="2800" dirty="0" smtClean="0"/>
              <a:t> containers launched a week</a:t>
            </a:r>
          </a:p>
          <a:p>
            <a:r>
              <a:rPr lang="en-US" sz="2800" dirty="0" smtClean="0"/>
              <a:t>Borg</a:t>
            </a:r>
          </a:p>
          <a:p>
            <a:pPr lvl="1"/>
            <a:r>
              <a:rPr lang="en-US" sz="2400" b="1" dirty="0" smtClean="0"/>
              <a:t>Any</a:t>
            </a:r>
            <a:r>
              <a:rPr lang="en-US" sz="2400" dirty="0" smtClean="0"/>
              <a:t> </a:t>
            </a:r>
            <a:r>
              <a:rPr lang="en-US" sz="2400" dirty="0"/>
              <a:t>G</a:t>
            </a:r>
            <a:r>
              <a:rPr lang="en-US" sz="2400" dirty="0" smtClean="0"/>
              <a:t>oogle developer can instantiate their code in </a:t>
            </a:r>
            <a:r>
              <a:rPr lang="en-US" sz="2400" b="1" dirty="0" smtClean="0"/>
              <a:t>10,000 instances </a:t>
            </a:r>
            <a:r>
              <a:rPr lang="en-US" sz="2400" dirty="0" smtClean="0"/>
              <a:t>any time they want</a:t>
            </a:r>
          </a:p>
          <a:p>
            <a:pPr lvl="1"/>
            <a:r>
              <a:rPr lang="en-US" sz="2400" dirty="0" smtClean="0"/>
              <a:t>Takes about 5 minutes to start that many</a:t>
            </a:r>
          </a:p>
          <a:p>
            <a:pPr lvl="1"/>
            <a:r>
              <a:rPr lang="en-US" sz="2400" dirty="0" smtClean="0"/>
              <a:t>Never exactly 10,000 because of failures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58362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Linux Containers (LXC)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Virtualization inside the Linux Operating System</a:t>
            </a:r>
          </a:p>
          <a:p>
            <a:pPr lvl="1"/>
            <a:r>
              <a:rPr lang="en-US" dirty="0" smtClean="0"/>
              <a:t>Not the only Linux option,</a:t>
            </a:r>
            <a:r>
              <a:rPr lang="en-US" dirty="0"/>
              <a:t> </a:t>
            </a:r>
            <a:r>
              <a:rPr lang="en-US" dirty="0" smtClean="0"/>
              <a:t>but the most popular</a:t>
            </a:r>
          </a:p>
          <a:p>
            <a:r>
              <a:rPr lang="en-US" dirty="0" smtClean="0"/>
              <a:t>Allows virtualization including CPU, memory, disk</a:t>
            </a:r>
          </a:p>
          <a:p>
            <a:r>
              <a:rPr lang="en-US" dirty="0" smtClean="0"/>
              <a:t>Simple and effective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667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cgroups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Control of resources by process:</a:t>
            </a:r>
          </a:p>
          <a:p>
            <a:pPr lvl="1"/>
            <a:r>
              <a:rPr lang="en-US" dirty="0" err="1"/>
              <a:t>blkio</a:t>
            </a:r>
            <a:r>
              <a:rPr lang="en-US" dirty="0"/>
              <a:t> — this subsystem sets limits </a:t>
            </a:r>
            <a:r>
              <a:rPr lang="en-US" dirty="0" smtClean="0"/>
              <a:t>block </a:t>
            </a:r>
            <a:r>
              <a:rPr lang="en-US" dirty="0"/>
              <a:t>devices such as physical drives </a:t>
            </a:r>
            <a:endParaRPr lang="en-US" dirty="0" smtClean="0"/>
          </a:p>
          <a:p>
            <a:pPr lvl="1"/>
            <a:r>
              <a:rPr lang="en-US" dirty="0" err="1"/>
              <a:t>c</a:t>
            </a:r>
            <a:r>
              <a:rPr lang="en-US" dirty="0" err="1" smtClean="0"/>
              <a:t>pu</a:t>
            </a:r>
            <a:r>
              <a:rPr lang="en-US" dirty="0" smtClean="0"/>
              <a:t> - access </a:t>
            </a:r>
            <a:r>
              <a:rPr lang="en-US" dirty="0"/>
              <a:t>to the CPU.</a:t>
            </a:r>
          </a:p>
          <a:p>
            <a:pPr lvl="1"/>
            <a:r>
              <a:rPr lang="en-US" dirty="0" err="1"/>
              <a:t>cpuacct</a:t>
            </a:r>
            <a:r>
              <a:rPr lang="en-US" dirty="0"/>
              <a:t> — this </a:t>
            </a:r>
            <a:r>
              <a:rPr lang="en-US" dirty="0" smtClean="0"/>
              <a:t>reports on CPU usage</a:t>
            </a:r>
            <a:endParaRPr lang="en-US" dirty="0"/>
          </a:p>
          <a:p>
            <a:pPr lvl="1"/>
            <a:r>
              <a:rPr lang="en-US" dirty="0" err="1"/>
              <a:t>cpuset</a:t>
            </a:r>
            <a:r>
              <a:rPr lang="en-US" dirty="0"/>
              <a:t> — this </a:t>
            </a:r>
            <a:r>
              <a:rPr lang="en-US" dirty="0" smtClean="0"/>
              <a:t>controls usage by CPUs in a multicore</a:t>
            </a:r>
            <a:endParaRPr lang="en-US" dirty="0"/>
          </a:p>
          <a:p>
            <a:pPr lvl="1"/>
            <a:r>
              <a:rPr lang="en-US" dirty="0"/>
              <a:t>devices — this </a:t>
            </a:r>
            <a:r>
              <a:rPr lang="en-US" dirty="0" smtClean="0"/>
              <a:t>denies or grants access to devices</a:t>
            </a:r>
            <a:endParaRPr lang="en-US" dirty="0"/>
          </a:p>
          <a:p>
            <a:pPr lvl="1"/>
            <a:r>
              <a:rPr lang="en-US" dirty="0"/>
              <a:t>freezer — </a:t>
            </a:r>
            <a:r>
              <a:rPr lang="en-US" dirty="0" smtClean="0"/>
              <a:t>suspends and resumes tasks</a:t>
            </a:r>
            <a:endParaRPr lang="en-US" dirty="0"/>
          </a:p>
          <a:p>
            <a:pPr lvl="1"/>
            <a:r>
              <a:rPr lang="en-US" dirty="0"/>
              <a:t>memory — </a:t>
            </a:r>
            <a:r>
              <a:rPr lang="en-US" dirty="0" smtClean="0"/>
              <a:t>controls and reports on memory usage</a:t>
            </a:r>
            <a:endParaRPr lang="en-US" dirty="0"/>
          </a:p>
          <a:p>
            <a:pPr lvl="1"/>
            <a:r>
              <a:rPr lang="en-US" dirty="0" err="1"/>
              <a:t>net_cls</a:t>
            </a:r>
            <a:r>
              <a:rPr lang="en-US" dirty="0"/>
              <a:t> — </a:t>
            </a:r>
            <a:r>
              <a:rPr lang="en-US" dirty="0" smtClean="0"/>
              <a:t>tags network packets with ids for control</a:t>
            </a:r>
            <a:endParaRPr lang="en-US" dirty="0"/>
          </a:p>
          <a:p>
            <a:pPr lvl="1"/>
            <a:r>
              <a:rPr lang="en-US" dirty="0" err="1"/>
              <a:t>net_prio</a:t>
            </a:r>
            <a:r>
              <a:rPr lang="en-US" dirty="0"/>
              <a:t> </a:t>
            </a:r>
            <a:r>
              <a:rPr lang="en-US" dirty="0" smtClean="0"/>
              <a:t>— priority </a:t>
            </a:r>
            <a:r>
              <a:rPr lang="en-US" dirty="0"/>
              <a:t>of network traffic </a:t>
            </a:r>
            <a:r>
              <a:rPr lang="en-US" dirty="0" smtClean="0"/>
              <a:t>per interface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ns — the namespace subsystem.</a:t>
            </a:r>
          </a:p>
        </p:txBody>
      </p:sp>
    </p:spTree>
    <p:extLst>
      <p:ext uri="{BB962C8B-B14F-4D97-AF65-F5344CB8AC3E}">
        <p14:creationId xmlns:p14="http://schemas.microsoft.com/office/powerpoint/2010/main" val="4007284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libcontainer</a:t>
            </a:r>
            <a:r>
              <a:rPr lang="en-US" dirty="0" smtClean="0"/>
              <a:t> and the Open Container Foundation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A </a:t>
            </a:r>
            <a:r>
              <a:rPr lang="en-US" sz="2800" dirty="0" err="1" smtClean="0"/>
              <a:t>standardised</a:t>
            </a:r>
            <a:r>
              <a:rPr lang="en-US" sz="2800" dirty="0" smtClean="0"/>
              <a:t> interface into the container layer</a:t>
            </a:r>
          </a:p>
          <a:p>
            <a:pPr lvl="1"/>
            <a:r>
              <a:rPr lang="en-US" sz="2400" dirty="0" smtClean="0"/>
              <a:t>Part of </a:t>
            </a:r>
            <a:r>
              <a:rPr lang="en-US" sz="2400" dirty="0" err="1" smtClean="0"/>
              <a:t>runC</a:t>
            </a:r>
            <a:r>
              <a:rPr lang="en-US" sz="2400" dirty="0" smtClean="0"/>
              <a:t> the open runtime from </a:t>
            </a:r>
            <a:r>
              <a:rPr lang="en-US" sz="2400" dirty="0" err="1" smtClean="0"/>
              <a:t>Docker</a:t>
            </a:r>
            <a:endParaRPr lang="en-US" sz="2400" dirty="0" smtClean="0"/>
          </a:p>
          <a:p>
            <a:pPr lvl="1"/>
            <a:r>
              <a:rPr lang="en-US" sz="2400" dirty="0" smtClean="0"/>
              <a:t>A key basis of the Open Container Foundation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300" y="3753970"/>
            <a:ext cx="71374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721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4377</TotalTime>
  <Words>855</Words>
  <Application>Microsoft Macintosh PowerPoint</Application>
  <PresentationFormat>On-screen Show (4:3)</PresentationFormat>
  <Paragraphs>186</Paragraphs>
  <Slides>36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Office Theme</vt:lpstr>
      <vt:lpstr>Cloud Computing and Big Data  Containers and  the evolution of cloud native</vt:lpstr>
      <vt:lpstr>Contents</vt:lpstr>
      <vt:lpstr>Sharing of resources vs Isolation</vt:lpstr>
      <vt:lpstr>Lightweight Virtualization history</vt:lpstr>
      <vt:lpstr>What is a Container? </vt:lpstr>
      <vt:lpstr>Containers at Google</vt:lpstr>
      <vt:lpstr>Linux Containers (LXC)</vt:lpstr>
      <vt:lpstr>cgroups</vt:lpstr>
      <vt:lpstr>libcontainer and the Open Container Foundation</vt:lpstr>
      <vt:lpstr>Cloud Native Computing Foundation</vt:lpstr>
      <vt:lpstr>Docker on top of LXC</vt:lpstr>
      <vt:lpstr>Why Docker?</vt:lpstr>
      <vt:lpstr>How does Docker work?</vt:lpstr>
      <vt:lpstr>Dockerfile</vt:lpstr>
      <vt:lpstr>Some simple Docker commands</vt:lpstr>
      <vt:lpstr>Docker Compose</vt:lpstr>
      <vt:lpstr>docker-compose.yml</vt:lpstr>
      <vt:lpstr>Docker Machine</vt:lpstr>
      <vt:lpstr>Quick demo</vt:lpstr>
      <vt:lpstr>Cloud Orchestration</vt:lpstr>
      <vt:lpstr>Datacenter Operating System aka Container Orchestration</vt:lpstr>
      <vt:lpstr>Docker Swarm</vt:lpstr>
      <vt:lpstr>Apache Mesos</vt:lpstr>
      <vt:lpstr>Netflix Titus</vt:lpstr>
      <vt:lpstr>Kubernetes</vt:lpstr>
      <vt:lpstr>KOPS </vt:lpstr>
      <vt:lpstr>DevOps</vt:lpstr>
      <vt:lpstr>DevOps</vt:lpstr>
      <vt:lpstr>Cloud and DevOps</vt:lpstr>
      <vt:lpstr>Kittens vs Cattle (An unpleasant but effective analogy) </vt:lpstr>
      <vt:lpstr>Blue Green Deployment</vt:lpstr>
      <vt:lpstr>DevOps tools</vt:lpstr>
      <vt:lpstr>DevOps and Docker</vt:lpstr>
      <vt:lpstr>Challenges with Docker and Solutions</vt:lpstr>
      <vt:lpstr>Docker ecosystem</vt:lpstr>
      <vt:lpstr>Summary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347</cp:revision>
  <dcterms:created xsi:type="dcterms:W3CDTF">2012-03-07T10:41:54Z</dcterms:created>
  <dcterms:modified xsi:type="dcterms:W3CDTF">2017-08-22T09:17:43Z</dcterms:modified>
</cp:coreProperties>
</file>

<file path=docProps/thumbnail.jpeg>
</file>